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8" r:id="rId5"/>
    <p:sldId id="259" r:id="rId6"/>
    <p:sldId id="272" r:id="rId7"/>
    <p:sldId id="268" r:id="rId8"/>
    <p:sldId id="264" r:id="rId9"/>
    <p:sldId id="273" r:id="rId10"/>
    <p:sldId id="274" r:id="rId11"/>
    <p:sldId id="265" r:id="rId12"/>
    <p:sldId id="270" r:id="rId13"/>
    <p:sldId id="275" r:id="rId14"/>
    <p:sldId id="266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54" autoAdjust="0"/>
    <p:restoredTop sz="94682"/>
  </p:normalViewPr>
  <p:slideViewPr>
    <p:cSldViewPr snapToGrid="0">
      <p:cViewPr varScale="1">
        <p:scale>
          <a:sx n="119" d="100"/>
          <a:sy n="119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6648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45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80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337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029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450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78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07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516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697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6E13-98C0-411D-82DB-35DEDF20A67C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07238-901E-457A-A4F5-2E6A289C2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3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9BE96E13-98C0-411D-82DB-35DEDF20A67C}" type="datetimeFigureOut">
              <a:rPr lang="en-US" smtClean="0"/>
              <a:pPr/>
              <a:t>11/26/24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1A07238-901E-457A-A4F5-2E6A289C22A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0" y="0"/>
            <a:ext cx="12192000" cy="55198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COE49413 Computer Vision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Fall 2024</a:t>
            </a:r>
          </a:p>
        </p:txBody>
      </p:sp>
      <p:pic>
        <p:nvPicPr>
          <p:cNvPr id="1034" name="Picture 10" descr="CSE Portal | AUS Programming Contest">
            <a:extLst>
              <a:ext uri="{FF2B5EF4-FFF2-40B4-BE49-F238E27FC236}">
                <a16:creationId xmlns:a16="http://schemas.microsoft.com/office/drawing/2014/main" id="{CC39B57E-3E01-DD5E-6A9C-9164C17ABE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05" y="20885"/>
            <a:ext cx="3018322" cy="563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445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Sketch-Based Image Retrieval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Ahmad Alsaleh 93749</a:t>
            </a:r>
          </a:p>
          <a:p>
            <a:r>
              <a:rPr lang="en-US" dirty="0"/>
              <a:t>Yousef Irshaid 93447</a:t>
            </a:r>
          </a:p>
          <a:p>
            <a:r>
              <a:rPr lang="en-US" dirty="0"/>
              <a:t>Omar Safwat 93225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661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E16E5-3E5A-17E5-489B-0B1C86E7C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-69848"/>
            <a:ext cx="8780145" cy="1736723"/>
          </a:xfrm>
        </p:spPr>
        <p:txBody>
          <a:bodyPr/>
          <a:lstStyle/>
          <a:p>
            <a:r>
              <a:rPr lang="en-US" dirty="0"/>
              <a:t>Conditional </a:t>
            </a:r>
            <a:r>
              <a:rPr lang="en-US" dirty="0" err="1"/>
              <a:t>CycleGAN</a:t>
            </a:r>
            <a:r>
              <a:rPr lang="en-US" dirty="0"/>
              <a:t> (</a:t>
            </a:r>
            <a:r>
              <a:rPr lang="en-US" dirty="0" err="1"/>
              <a:t>StarGAN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BE911-56A0-4063-5385-6880F182A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Infeasible to train a </a:t>
            </a:r>
            <a:r>
              <a:rPr lang="en-US" sz="2400" dirty="0" err="1"/>
              <a:t>CycleGAN</a:t>
            </a:r>
            <a:r>
              <a:rPr lang="en-US" sz="2400" dirty="0"/>
              <a:t> for each class</a:t>
            </a:r>
          </a:p>
          <a:p>
            <a:endParaRPr lang="en-US" dirty="0"/>
          </a:p>
        </p:txBody>
      </p:sp>
      <p:pic>
        <p:nvPicPr>
          <p:cNvPr id="9" name="Picture 8" descr="A diagram of a cycle&#10;&#10;Description automatically generated">
            <a:extLst>
              <a:ext uri="{FF2B5EF4-FFF2-40B4-BE49-F238E27FC236}">
                <a16:creationId xmlns:a16="http://schemas.microsoft.com/office/drawing/2014/main" id="{BA5AA6F5-D086-ACB6-6BD9-9EA71562AE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7"/>
          <a:stretch/>
        </p:blipFill>
        <p:spPr>
          <a:xfrm>
            <a:off x="185737" y="2358841"/>
            <a:ext cx="11820525" cy="389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778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10D9AE-9477-29E2-EB70-47F23FA89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184" y="2666701"/>
            <a:ext cx="4533900" cy="2273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737915-2FF0-828B-0BF1-B60F00B1C7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31" t="5790" b="5790"/>
          <a:stretch/>
        </p:blipFill>
        <p:spPr>
          <a:xfrm>
            <a:off x="6382820" y="2666701"/>
            <a:ext cx="4772860" cy="227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63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824B1-C26B-BBC4-4815-74115629B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evaluation – Classifier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C1288-63F3-BF91-A57E-9C8E37930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150" y="2447914"/>
            <a:ext cx="3527324" cy="28305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46A42C-1F9E-8B42-EC3C-598F24FD9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233" y="2447176"/>
            <a:ext cx="3281699" cy="28298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A13315-6DBE-1B45-DBF0-8E9EBD448B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7790" y="2447915"/>
            <a:ext cx="3527324" cy="282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284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The GAN learns:</a:t>
            </a:r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To draw specific distinct features in each class</a:t>
            </a:r>
          </a:p>
          <a:p>
            <a:pPr marL="1092708" lvl="3" indent="-342900">
              <a:buFont typeface="Arial" panose="020B0604020202020204" pitchFamily="34" charset="0"/>
              <a:buChar char="•"/>
            </a:pPr>
            <a:r>
              <a:rPr lang="en-US" sz="1800" dirty="0"/>
              <a:t>E.g. Clock hands and bike frame</a:t>
            </a:r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To increase visibility through thickening strokes</a:t>
            </a:r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To give depth to objects</a:t>
            </a:r>
          </a:p>
          <a:p>
            <a:pPr marL="1092708" lvl="3" indent="-342900">
              <a:buFont typeface="Arial" panose="020B0604020202020204" pitchFamily="34" charset="0"/>
              <a:buChar char="•"/>
            </a:pPr>
            <a:r>
              <a:rPr lang="en-US" sz="1800" dirty="0"/>
              <a:t>E.g. bike wheels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Future work: finetuning Stable Diffusion</a:t>
            </a:r>
          </a:p>
          <a:p>
            <a:pPr marL="1092708" lvl="3" indent="-342900">
              <a:buFont typeface="Arial" panose="020B0604020202020204" pitchFamily="34" charset="0"/>
              <a:buChar char="•"/>
            </a:pPr>
            <a:r>
              <a:rPr lang="en-US" sz="2000" dirty="0"/>
              <a:t>Offers potential for better enhancements to sketches</a:t>
            </a:r>
          </a:p>
        </p:txBody>
      </p:sp>
    </p:spTree>
    <p:extLst>
      <p:ext uri="{BB962C8B-B14F-4D97-AF65-F5344CB8AC3E}">
        <p14:creationId xmlns:p14="http://schemas.microsoft.com/office/powerpoint/2010/main" val="101491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Division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19044"/>
            <a:ext cx="10058400" cy="385005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E0E0E"/>
                </a:solidFill>
                <a:latin typeface=".AppleSystemUIFont"/>
              </a:rPr>
              <a:t>Training Models: All members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E0E0E"/>
                </a:solidFill>
                <a:latin typeface=".AppleSystemUIFont"/>
              </a:rPr>
              <a:t>Data Indigestion &amp; Augmentation: Yousef &amp; Omar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E0E0E"/>
                </a:solidFill>
                <a:latin typeface=".AppleSystemUIFont"/>
              </a:rPr>
              <a:t>Evaluation of Models: Ahmad</a:t>
            </a:r>
          </a:p>
        </p:txBody>
      </p:sp>
    </p:spTree>
    <p:extLst>
      <p:ext uri="{BB962C8B-B14F-4D97-AF65-F5344CB8AC3E}">
        <p14:creationId xmlns:p14="http://schemas.microsoft.com/office/powerpoint/2010/main" val="3558742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F2AB-E48D-60CB-26F6-3BFD90DED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4" name="CV Project Demo.mp4">
            <a:hlinkClick r:id="" action="ppaction://media"/>
            <a:extLst>
              <a:ext uri="{FF2B5EF4-FFF2-40B4-BE49-F238E27FC236}">
                <a16:creationId xmlns:a16="http://schemas.microsoft.com/office/drawing/2014/main" id="{3A37CE52-1D95-A5C2-EECE-53B4A52FBD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0682" y="1795415"/>
            <a:ext cx="8490635" cy="477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8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0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B2EAAB-FA69-C1D6-AB5E-85E381BA0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FDF54-6773-0746-C360-B131815D6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B7D94-BAE0-F88C-382B-04D8CCAFA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854453"/>
          </a:xfrm>
        </p:spPr>
        <p:txBody>
          <a:bodyPr/>
          <a:lstStyle/>
          <a:p>
            <a:r>
              <a:rPr lang="en-US" dirty="0"/>
              <a:t>[1] S. Dey, P. Riba, A. Dutta, J. L. </a:t>
            </a:r>
            <a:r>
              <a:rPr lang="en-US" dirty="0" err="1"/>
              <a:t>Llados</a:t>
            </a:r>
            <a:r>
              <a:rPr lang="en-US" dirty="0"/>
              <a:t>, and Y.-Z. Song, “Doodle to search: Practical zero-shot sketch-based image retrieval,” 2019 IEEE/CVF Conference on Computer Vision and Pattern Recognition (CVPR), Jun. 2019, </a:t>
            </a:r>
            <a:r>
              <a:rPr lang="en-US" dirty="0" err="1"/>
              <a:t>doi</a:t>
            </a:r>
            <a:r>
              <a:rPr lang="en-US" dirty="0"/>
              <a:t>: 10.1109/cvpr.2019.00228. </a:t>
            </a:r>
          </a:p>
          <a:p>
            <a:r>
              <a:rPr lang="en-US" dirty="0"/>
              <a:t>[2] J. Zhang et al., “Generative domain-migration hashing for sketch-to-image retrieval,” in European Conference on Computer Vision, 2018, pp. 304–321. </a:t>
            </a:r>
            <a:r>
              <a:rPr lang="en-US" dirty="0" err="1"/>
              <a:t>doi</a:t>
            </a:r>
            <a:r>
              <a:rPr lang="en-US" dirty="0"/>
              <a:t>: 10.1007/978-3-030-01216-8_19.</a:t>
            </a:r>
          </a:p>
          <a:p>
            <a:r>
              <a:rPr lang="en-US" dirty="0"/>
              <a:t>[3] A. Tripathi, R. R. Dani, A. Mishra, and A. Chakraborty, “Sketch-Guided object localization in natural images,” in ECCV 2020, 2020, pp. 532–547. </a:t>
            </a:r>
            <a:r>
              <a:rPr lang="en-US" dirty="0" err="1"/>
              <a:t>doi</a:t>
            </a:r>
            <a:r>
              <a:rPr lang="en-US" dirty="0"/>
              <a:t>: 10.1007/978-3-030-58539-6_32. </a:t>
            </a:r>
          </a:p>
        </p:txBody>
      </p:sp>
    </p:spTree>
    <p:extLst>
      <p:ext uri="{BB962C8B-B14F-4D97-AF65-F5344CB8AC3E}">
        <p14:creationId xmlns:p14="http://schemas.microsoft.com/office/powerpoint/2010/main" val="1801562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0E0E0E"/>
                </a:solidFill>
                <a:effectLst/>
                <a:latin typeface=".AppleSystemUIFont"/>
              </a:rPr>
              <a:t>• </a:t>
            </a:r>
            <a:r>
              <a:rPr lang="en-US" sz="2400" b="1" dirty="0">
                <a:solidFill>
                  <a:srgbClr val="0E0E0E"/>
                </a:solidFill>
                <a:effectLst/>
                <a:latin typeface=".AppleSystemUIFont"/>
              </a:rPr>
              <a:t>Problem Perspective</a:t>
            </a:r>
            <a:r>
              <a:rPr lang="en-US" sz="2400" dirty="0">
                <a:solidFill>
                  <a:srgbClr val="0E0E0E"/>
                </a:solidFill>
                <a:effectLst/>
                <a:latin typeface=".AppleSystemUIFont"/>
              </a:rPr>
              <a:t>: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0E0E0E"/>
                </a:solidFill>
                <a:effectLst/>
                <a:latin typeface=".AppleSystemUIFont"/>
              </a:rPr>
              <a:t>Difficulty in retrieving images when precise terminology or full-image queries are unavailable.</a:t>
            </a:r>
          </a:p>
          <a:p>
            <a:pPr>
              <a:spcBef>
                <a:spcPts val="900"/>
              </a:spcBef>
            </a:pPr>
            <a:endParaRPr lang="en-US" sz="2400" dirty="0">
              <a:solidFill>
                <a:srgbClr val="0E0E0E"/>
              </a:solidFill>
              <a:effectLst/>
              <a:latin typeface=".AppleSystemUIFont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0E0E0E"/>
                </a:solidFill>
                <a:effectLst/>
                <a:latin typeface=".AppleSystemUIFont"/>
              </a:rPr>
              <a:t>• </a:t>
            </a:r>
            <a:r>
              <a:rPr lang="en-US" sz="2400" b="1" dirty="0">
                <a:solidFill>
                  <a:srgbClr val="0E0E0E"/>
                </a:solidFill>
                <a:effectLst/>
                <a:latin typeface=".AppleSystemUIFont"/>
              </a:rPr>
              <a:t>Challenge</a:t>
            </a:r>
            <a:r>
              <a:rPr lang="en-US" sz="2400" dirty="0">
                <a:solidFill>
                  <a:srgbClr val="0E0E0E"/>
                </a:solidFill>
                <a:effectLst/>
                <a:latin typeface=".AppleSystemUIFont"/>
              </a:rPr>
              <a:t>: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0E0E0E"/>
                </a:solidFill>
                <a:effectLst/>
                <a:latin typeface=".AppleSystemUIFont"/>
              </a:rPr>
              <a:t>Bridging the domain gap between abstract sketches and detailed real-world images.</a:t>
            </a:r>
          </a:p>
        </p:txBody>
      </p:sp>
    </p:spTree>
    <p:extLst>
      <p:ext uri="{BB962C8B-B14F-4D97-AF65-F5344CB8AC3E}">
        <p14:creationId xmlns:p14="http://schemas.microsoft.com/office/powerpoint/2010/main" val="82296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642285"/>
          </a:xfrm>
        </p:spPr>
        <p:txBody>
          <a:bodyPr/>
          <a:lstStyle/>
          <a:p>
            <a:r>
              <a:rPr lang="en-US" dirty="0">
                <a:solidFill>
                  <a:srgbClr val="0E0E0E"/>
                </a:solidFill>
                <a:effectLst/>
                <a:latin typeface=".AppleSystemUIFont"/>
              </a:rPr>
              <a:t>Bridging the domain gap between abstract sketches and detailed real-world images to enable accurate and semantic-driven image retrieval.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3C232B-2A30-4469-5C89-4C3B31CB91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41966" y="2596393"/>
            <a:ext cx="9369028" cy="386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52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954741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dirty="0"/>
              <a:t>Doodle to Search: Practical Zero-Shot Sketch-based Image Retrieval [1]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dirty="0"/>
              <a:t>Generative Domain-Migration Hashing for Sketch-to-Image Retrieval [2]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dirty="0"/>
              <a:t>Sketch-Guided Object Localization in Natural Images [3]</a:t>
            </a:r>
          </a:p>
        </p:txBody>
      </p:sp>
    </p:spTree>
    <p:extLst>
      <p:ext uri="{BB962C8B-B14F-4D97-AF65-F5344CB8AC3E}">
        <p14:creationId xmlns:p14="http://schemas.microsoft.com/office/powerpoint/2010/main" val="2440668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900"/>
              </a:spcBef>
            </a:pPr>
            <a:r>
              <a:rPr lang="en-US" dirty="0">
                <a:solidFill>
                  <a:srgbClr val="0E0E0E"/>
                </a:solidFill>
                <a:effectLst/>
                <a:latin typeface=".AppleSystemUIFont"/>
              </a:rPr>
              <a:t>• </a:t>
            </a:r>
            <a:r>
              <a:rPr lang="en-US" b="1" dirty="0">
                <a:solidFill>
                  <a:srgbClr val="0E0E0E"/>
                </a:solidFill>
                <a:effectLst/>
                <a:latin typeface=".AppleSystemUIFont"/>
              </a:rPr>
              <a:t>ZSSBIR with QuickDraw-Extended</a:t>
            </a:r>
            <a:r>
              <a:rPr lang="en-US" dirty="0">
                <a:solidFill>
                  <a:srgbClr val="0E0E0E"/>
                </a:solidFill>
                <a:effectLst/>
                <a:latin typeface=".AppleSystemUIFont"/>
              </a:rPr>
              <a:t>: Introduces Zero-Shot SBIR using a cross-domain embedding model with novel loss functions (Triplet, Domain, and Semantic Loss) to align sketches and images. Features the QuickDraw-Extended dataset for realistic sketch modeling, achieving state-of-the-art performance in multiple datasets.</a:t>
            </a:r>
          </a:p>
          <a:p>
            <a:pPr>
              <a:spcBef>
                <a:spcPts val="900"/>
              </a:spcBef>
            </a:pPr>
            <a:r>
              <a:rPr lang="en-US" dirty="0">
                <a:solidFill>
                  <a:srgbClr val="0E0E0E"/>
                </a:solidFill>
                <a:effectLst/>
                <a:latin typeface=".AppleSystemUIFont"/>
              </a:rPr>
              <a:t>• </a:t>
            </a:r>
            <a:r>
              <a:rPr lang="en-US" b="1" dirty="0">
                <a:solidFill>
                  <a:srgbClr val="0E0E0E"/>
                </a:solidFill>
                <a:effectLst/>
                <a:latin typeface=".AppleSystemUIFont"/>
              </a:rPr>
              <a:t>GAN-Based Domain Bridging</a:t>
            </a:r>
            <a:r>
              <a:rPr lang="en-US" dirty="0">
                <a:solidFill>
                  <a:srgbClr val="0E0E0E"/>
                </a:solidFill>
                <a:effectLst/>
                <a:latin typeface=".AppleSystemUIFont"/>
              </a:rPr>
              <a:t>: Utilizes GANs for sketch-to-image transformations, ensuring semantic retention with cycle consistency. Incorporates a hashing network for efficient retrieval, improving performance by up to 26.4% in Sketchy and TU-Berlin datasets while reducing computational costs.</a:t>
            </a:r>
          </a:p>
          <a:p>
            <a:pPr>
              <a:spcBef>
                <a:spcPts val="900"/>
              </a:spcBef>
            </a:pPr>
            <a:r>
              <a:rPr lang="en-US" dirty="0">
                <a:solidFill>
                  <a:srgbClr val="0E0E0E"/>
                </a:solidFill>
                <a:effectLst/>
                <a:latin typeface=".AppleSystemUIFont"/>
              </a:rPr>
              <a:t>• </a:t>
            </a:r>
            <a:r>
              <a:rPr lang="en-US" b="1" dirty="0">
                <a:solidFill>
                  <a:srgbClr val="0E0E0E"/>
                </a:solidFill>
                <a:effectLst/>
                <a:latin typeface=".AppleSystemUIFont"/>
              </a:rPr>
              <a:t>Sketch-Guided Object Localization</a:t>
            </a:r>
            <a:r>
              <a:rPr lang="en-US" dirty="0">
                <a:solidFill>
                  <a:srgbClr val="0E0E0E"/>
                </a:solidFill>
                <a:effectLst/>
                <a:latin typeface=".AppleSystemUIFont"/>
              </a:rPr>
              <a:t>: Proposes a novel cross-modal attention mechanism for object localization within complex scenes. Employs a Region Proposal Network (RPN) guided by sketch-based similarity scores, achieving notable AP@50 results on the MS-COCO dataset for single and multi-query scenarios.</a:t>
            </a:r>
          </a:p>
        </p:txBody>
      </p:sp>
    </p:spTree>
    <p:extLst>
      <p:ext uri="{BB962C8B-B14F-4D97-AF65-F5344CB8AC3E}">
        <p14:creationId xmlns:p14="http://schemas.microsoft.com/office/powerpoint/2010/main" val="4256966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609CB-4CFC-EB5C-037B-A930617F5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143AA-1DB6-0DC1-8404-AA4BB5248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080" y="457200"/>
            <a:ext cx="10058400" cy="757646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654A26F-0297-75BC-21A9-E39E033834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7322"/>
              </p:ext>
            </p:extLst>
          </p:nvPr>
        </p:nvGraphicFramePr>
        <p:xfrm>
          <a:off x="471352" y="1258390"/>
          <a:ext cx="11310256" cy="5222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219">
                  <a:extLst>
                    <a:ext uri="{9D8B030D-6E8A-4147-A177-3AD203B41FA5}">
                      <a16:colId xmlns:a16="http://schemas.microsoft.com/office/drawing/2014/main" val="2734643237"/>
                    </a:ext>
                  </a:extLst>
                </a:gridCol>
                <a:gridCol w="3132909">
                  <a:extLst>
                    <a:ext uri="{9D8B030D-6E8A-4147-A177-3AD203B41FA5}">
                      <a16:colId xmlns:a16="http://schemas.microsoft.com/office/drawing/2014/main" val="352922109"/>
                    </a:ext>
                  </a:extLst>
                </a:gridCol>
                <a:gridCol w="2827564">
                  <a:extLst>
                    <a:ext uri="{9D8B030D-6E8A-4147-A177-3AD203B41FA5}">
                      <a16:colId xmlns:a16="http://schemas.microsoft.com/office/drawing/2014/main" val="2954982154"/>
                    </a:ext>
                  </a:extLst>
                </a:gridCol>
                <a:gridCol w="2827564">
                  <a:extLst>
                    <a:ext uri="{9D8B030D-6E8A-4147-A177-3AD203B41FA5}">
                      <a16:colId xmlns:a16="http://schemas.microsoft.com/office/drawing/2014/main" val="1091514542"/>
                    </a:ext>
                  </a:extLst>
                </a:gridCol>
              </a:tblGrid>
              <a:tr h="3445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Focus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 Contributions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E" dirty="0"/>
                        <a:t>Results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261551"/>
                  </a:ext>
                </a:extLst>
              </a:tr>
              <a:tr h="18949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ZSSBIR with QuickDraw-Extended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Zero-Shot SBIR using cross-domain embedding model with novel loss functions.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Introduces QuickDraw-Extended dataset for realistic sketch modeling. Combines Triplet, Domain, and Semantic Loss for effective retrieval.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State-of-the-art performance on Sketchy-Extended and other datasets.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9822405"/>
                  </a:ext>
                </a:extLst>
              </a:tr>
              <a:tr h="13250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GAN-Based Domain Bridging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GANs for sketch-to-image transformation with semantic retention.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Cycle consistency ensures no information loss. Incorporates hashing network for fast retrieval.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 to 26.4% improvement in Sketchy and TU-Berlin datasets with reduced memory and computation.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944633"/>
                  </a:ext>
                </a:extLst>
              </a:tr>
              <a:tr h="16365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Sketch-Guided Object Localization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Locating objects in complex scenes using a hand-drawn sketch.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Cross-modal attention mechanism guides Region Proposal Network (RPN) for relevant object proposals.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AP@50 of 50.0% for single-query and up to 17.1% for multi-query on MS-COCO dataset.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098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058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C836A-7FE1-49E6-DC1F-473E2256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EB932-8FBF-EE0D-9DC7-F2E8677FC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12700" algn="just" hangingPunct="0">
              <a:lnSpc>
                <a:spcPct val="89000"/>
              </a:lnSpc>
            </a:pP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GB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C659234-7D24-23AD-8DBC-053F5986B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889" y="2066926"/>
            <a:ext cx="16573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4FC5DF77-1806-4AB6-CC53-78FACB82A2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9315" y="2066923"/>
            <a:ext cx="1657351" cy="1657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1EC297-7931-DAE2-93AA-A7E018F4347B}"/>
              </a:ext>
            </a:extLst>
          </p:cNvPr>
          <p:cNvSpPr txBox="1">
            <a:spLocks/>
          </p:cNvSpPr>
          <p:nvPr/>
        </p:nvSpPr>
        <p:spPr>
          <a:xfrm>
            <a:off x="808611" y="1746885"/>
            <a:ext cx="11138471" cy="436816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indigestion:</a:t>
            </a:r>
          </a:p>
          <a:p>
            <a:pPr marL="726948" lvl="1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Clean unneeded images</a:t>
            </a:r>
          </a:p>
          <a:p>
            <a:pPr marL="726948" lvl="1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Scale to 256x256 (224x224 for </a:t>
            </a:r>
            <a:r>
              <a:rPr lang="en-US" dirty="0" err="1"/>
              <a:t>AlexNet</a:t>
            </a:r>
            <a:r>
              <a:rPr lang="en-US" dirty="0"/>
              <a:t>)</a:t>
            </a:r>
          </a:p>
          <a:p>
            <a:pPr marL="726948" lvl="1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Filter 12 common classes 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Augmentation:</a:t>
            </a:r>
          </a:p>
          <a:p>
            <a:pPr marL="726948" lvl="1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~</a:t>
            </a:r>
            <a:r>
              <a:rPr lang="en-US" dirty="0"/>
              <a:t>3000 bad sketches vs ~600 good sketches for each class</a:t>
            </a:r>
          </a:p>
          <a:p>
            <a:pPr marL="726948" lvl="1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Apply random horizontal flipping, and Affine transformation (rotation, scale, shear) for good sketches </a:t>
            </a:r>
            <a:r>
              <a:rPr lang="en-US" dirty="0" err="1"/>
              <a:t>sketches</a:t>
            </a:r>
            <a:endParaRPr lang="en-US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Deep Learning Model: Custom trained </a:t>
            </a:r>
            <a:r>
              <a:rPr lang="en-US" dirty="0" err="1"/>
              <a:t>CycleGANs</a:t>
            </a:r>
            <a:r>
              <a:rPr lang="en-US" dirty="0"/>
              <a:t> and </a:t>
            </a:r>
            <a:r>
              <a:rPr lang="en-US" dirty="0" err="1"/>
              <a:t>AlexNet</a:t>
            </a:r>
            <a:r>
              <a:rPr lang="en-US" dirty="0"/>
              <a:t> </a:t>
            </a:r>
            <a:r>
              <a:rPr lang="en-US" dirty="0" err="1"/>
              <a:t>classifer</a:t>
            </a:r>
            <a:endParaRPr lang="en-US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Performance metrics: Precision, Recall, F1 score, accuracy of the classifier network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440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</a:t>
            </a:r>
            <a:r>
              <a:rPr lang="en-US" dirty="0" err="1"/>
              <a:t>AlexNet</a:t>
            </a:r>
            <a:r>
              <a:rPr lang="en-US" dirty="0"/>
              <a:t> Classifier</a:t>
            </a:r>
          </a:p>
        </p:txBody>
      </p:sp>
      <p:pic>
        <p:nvPicPr>
          <p:cNvPr id="5" name="Content Placeholder 4" descr="A diagram of a diagram of a cube&#10;&#10;Description automatically generated with medium confidence">
            <a:extLst>
              <a:ext uri="{FF2B5EF4-FFF2-40B4-BE49-F238E27FC236}">
                <a16:creationId xmlns:a16="http://schemas.microsoft.com/office/drawing/2014/main" id="{2A99D332-FDF8-14FD-AFFA-4035A906E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310743"/>
            <a:ext cx="10058400" cy="3093764"/>
          </a:xfrm>
        </p:spPr>
      </p:pic>
    </p:spTree>
    <p:extLst>
      <p:ext uri="{BB962C8B-B14F-4D97-AF65-F5344CB8AC3E}">
        <p14:creationId xmlns:p14="http://schemas.microsoft.com/office/powerpoint/2010/main" val="879619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98E71-384D-A1FB-F68F-BDED9D71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</a:t>
            </a:r>
            <a:r>
              <a:rPr lang="en-US" dirty="0" err="1"/>
              <a:t>CycleGAN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A49DD-1E69-F5F1-B235-209E5CCAE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492C6-DDF4-7B64-4703-51305B3079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1195"/>
          <a:stretch/>
        </p:blipFill>
        <p:spPr>
          <a:xfrm>
            <a:off x="2030731" y="1845734"/>
            <a:ext cx="7703820" cy="38167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17800E-066F-3A08-9FAA-F2DC548A1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880" y="2223438"/>
            <a:ext cx="1183320" cy="11786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DFFA5B-6BBB-9823-CEAC-D67A010AF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891" y="2223437"/>
            <a:ext cx="1192713" cy="11786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97C7EA9-CC41-84B3-2E96-1BA1DA250B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1880" y="3716001"/>
            <a:ext cx="1183320" cy="11786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C21C5E-0563-1FC4-AB6B-69F6E8CB0A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9891" y="3857414"/>
            <a:ext cx="1552792" cy="156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31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291</TotalTime>
  <Words>696</Words>
  <Application>Microsoft Macintosh PowerPoint</Application>
  <PresentationFormat>Widescreen</PresentationFormat>
  <Paragraphs>72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.AppleSystemUIFont</vt:lpstr>
      <vt:lpstr>Arial</vt:lpstr>
      <vt:lpstr>Calibri</vt:lpstr>
      <vt:lpstr>Candara</vt:lpstr>
      <vt:lpstr>Times New Roman</vt:lpstr>
      <vt:lpstr>Retrospect</vt:lpstr>
      <vt:lpstr>Sketch-Based Image Retrieval</vt:lpstr>
      <vt:lpstr>Introduction</vt:lpstr>
      <vt:lpstr>Problem Statement</vt:lpstr>
      <vt:lpstr>Literature Review</vt:lpstr>
      <vt:lpstr>Literature Review</vt:lpstr>
      <vt:lpstr>Literature Review</vt:lpstr>
      <vt:lpstr>Methodology</vt:lpstr>
      <vt:lpstr>Implementation – AlexNet Classifier</vt:lpstr>
      <vt:lpstr>Implementation – CycleGAN</vt:lpstr>
      <vt:lpstr>Conditional CycleGAN (StarGAN)</vt:lpstr>
      <vt:lpstr>Results</vt:lpstr>
      <vt:lpstr>Performance evaluation – Classifier</vt:lpstr>
      <vt:lpstr>Discussion</vt:lpstr>
      <vt:lpstr>Work Division</vt:lpstr>
      <vt:lpstr>Demonstration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Omar Arif</dc:creator>
  <cp:lastModifiedBy>Omar Ibrahim</cp:lastModifiedBy>
  <cp:revision>42</cp:revision>
  <dcterms:created xsi:type="dcterms:W3CDTF">2019-10-30T06:18:52Z</dcterms:created>
  <dcterms:modified xsi:type="dcterms:W3CDTF">2024-11-26T03:42:24Z</dcterms:modified>
</cp:coreProperties>
</file>

<file path=docProps/thumbnail.jpeg>
</file>